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4826" r:id="rId1"/>
  </p:sldMasterIdLst>
  <p:notesMasterIdLst>
    <p:notesMasterId r:id="rId38"/>
  </p:notesMasterIdLst>
  <p:handoutMasterIdLst>
    <p:handoutMasterId r:id="rId39"/>
  </p:handoutMasterIdLst>
  <p:sldIdLst>
    <p:sldId id="276" r:id="rId2"/>
    <p:sldId id="311" r:id="rId3"/>
    <p:sldId id="370" r:id="rId4"/>
    <p:sldId id="312" r:id="rId5"/>
    <p:sldId id="345" r:id="rId6"/>
    <p:sldId id="378" r:id="rId7"/>
    <p:sldId id="350" r:id="rId8"/>
    <p:sldId id="315" r:id="rId9"/>
    <p:sldId id="380" r:id="rId10"/>
    <p:sldId id="381" r:id="rId11"/>
    <p:sldId id="383" r:id="rId12"/>
    <p:sldId id="382" r:id="rId13"/>
    <p:sldId id="384" r:id="rId14"/>
    <p:sldId id="386" r:id="rId15"/>
    <p:sldId id="387" r:id="rId16"/>
    <p:sldId id="316" r:id="rId17"/>
    <p:sldId id="317" r:id="rId18"/>
    <p:sldId id="379" r:id="rId19"/>
    <p:sldId id="358" r:id="rId20"/>
    <p:sldId id="364" r:id="rId21"/>
    <p:sldId id="363" r:id="rId22"/>
    <p:sldId id="362" r:id="rId23"/>
    <p:sldId id="334" r:id="rId24"/>
    <p:sldId id="340" r:id="rId25"/>
    <p:sldId id="338" r:id="rId26"/>
    <p:sldId id="321" r:id="rId27"/>
    <p:sldId id="385" r:id="rId28"/>
    <p:sldId id="365" r:id="rId29"/>
    <p:sldId id="367" r:id="rId30"/>
    <p:sldId id="323" r:id="rId31"/>
    <p:sldId id="324" r:id="rId32"/>
    <p:sldId id="341" r:id="rId33"/>
    <p:sldId id="377" r:id="rId34"/>
    <p:sldId id="336" r:id="rId35"/>
    <p:sldId id="361" r:id="rId36"/>
    <p:sldId id="330" r:id="rId3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99"/>
    <a:srgbClr val="6699FF"/>
    <a:srgbClr val="2DA2BF"/>
    <a:srgbClr val="009900"/>
    <a:srgbClr val="FF5050"/>
    <a:srgbClr val="33CC33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78010" autoAdjust="0"/>
  </p:normalViewPr>
  <p:slideViewPr>
    <p:cSldViewPr>
      <p:cViewPr varScale="1">
        <p:scale>
          <a:sx n="82" d="100"/>
          <a:sy n="82" d="100"/>
        </p:scale>
        <p:origin x="78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556" y="102"/>
      </p:cViewPr>
      <p:guideLst>
        <p:guide orient="horz" pos="2909"/>
        <p:guide pos="2208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482648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482648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482648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482648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D42D49-4BA3-4CA2-95F0-2F6F807D95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85816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54" tIns="48327" rIns="96654" bIns="48327" anchor="ctr"/>
          <a:lstStyle>
            <a:lvl1pPr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170583" cy="48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54" tIns="48327" rIns="96654" bIns="48327" anchor="ctr"/>
          <a:lstStyle>
            <a:lvl1pPr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58825" indent="-29210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66813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33538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100263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574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0146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718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9290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42962" y="0"/>
            <a:ext cx="3170583" cy="48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54" tIns="48327" rIns="96654" bIns="48327" anchor="ctr"/>
          <a:lstStyle>
            <a:lvl1pPr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58825" indent="-29210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66813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33538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100263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574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0146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718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9290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117676"/>
            <a:ext cx="3170583" cy="48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54" tIns="48327" rIns="96654" bIns="48327" anchor="ctr"/>
          <a:lstStyle>
            <a:lvl1pPr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58825" indent="-292100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66813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33538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100263" indent="-233363" defTabSz="466725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574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0146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718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929063" indent="-233363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2962" y="9119325"/>
            <a:ext cx="3168926" cy="47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5131" tIns="49468" rIns="95131" bIns="49468" numCol="1" anchor="b" anchorCtr="0" compatLnSpc="1">
            <a:prstTxWarp prst="textNoShape">
              <a:avLst/>
            </a:prstTxWarp>
          </a:bodyPr>
          <a:lstStyle>
            <a:lvl1pPr algn="r" defTabSz="482648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>
                <a:tab pos="763642" algn="l"/>
                <a:tab pos="1530590" algn="l"/>
                <a:tab pos="2294232" algn="l"/>
                <a:tab pos="3061180" algn="l"/>
              </a:tabLst>
              <a:defRPr sz="1200"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F07F8E-1CD9-4420-A0F6-18114577D5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4" name="Notes Placeholder 3"/>
          <p:cNvSpPr>
            <a:spLocks noGrp="1"/>
          </p:cNvSpPr>
          <p:nvPr>
            <p:ph type="body" sz="quarter" idx="3"/>
          </p:nvPr>
        </p:nvSpPr>
        <p:spPr>
          <a:xfrm>
            <a:off x="730527" y="4559663"/>
            <a:ext cx="5854148" cy="4320375"/>
          </a:xfrm>
          <a:prstGeom prst="rect">
            <a:avLst/>
          </a:prstGeom>
        </p:spPr>
        <p:txBody>
          <a:bodyPr vert="horz" lIns="94702" tIns="47352" rIns="94702" bIns="47352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2"/>
            <a:r>
              <a:rPr lang="en-US" noProof="0" dirty="0"/>
              <a:t>Fourth level</a:t>
            </a:r>
          </a:p>
          <a:p>
            <a:pPr lvl="2"/>
            <a:r>
              <a:rPr lang="en-US" noProof="0" dirty="0"/>
              <a:t>Fifth level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2" tIns="47352" rIns="94702" bIns="47352" rtlCol="0" anchor="ctr"/>
          <a:lstStyle/>
          <a:p>
            <a:pPr lvl="0"/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25"/>
            <a:ext cx="3170583" cy="480226"/>
          </a:xfrm>
          <a:prstGeom prst="rect">
            <a:avLst/>
          </a:prstGeom>
        </p:spPr>
        <p:txBody>
          <a:bodyPr vert="horz" wrap="square" lIns="94702" tIns="47352" rIns="94702" bIns="4735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35029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defTabSz="457200" rtl="0" eaLnBrk="0" fontAlgn="base" hangingPunct="0">
      <a:spcBef>
        <a:spcPts val="300"/>
      </a:spcBef>
      <a:spcAft>
        <a:spcPct val="0"/>
      </a:spcAft>
      <a:buClr>
        <a:srgbClr val="C00000"/>
      </a:buClr>
      <a:buSzPct val="100000"/>
      <a:buFont typeface="Calibri" panose="020F0502020204030204" pitchFamily="34" charset="0"/>
      <a:buChar char="●"/>
      <a:defRPr sz="1400" b="1" kern="1200">
        <a:solidFill>
          <a:srgbClr val="000000"/>
        </a:solidFill>
        <a:latin typeface="+mn-lt"/>
        <a:ea typeface="+mn-ea"/>
        <a:cs typeface="+mn-cs"/>
      </a:defRPr>
    </a:lvl1pPr>
    <a:lvl2pPr marL="403225" indent="-174625" algn="l" defTabSz="457200" rtl="0" eaLnBrk="0" fontAlgn="base" hangingPunct="0">
      <a:spcBef>
        <a:spcPts val="300"/>
      </a:spcBef>
      <a:spcAft>
        <a:spcPct val="0"/>
      </a:spcAft>
      <a:buClr>
        <a:srgbClr val="C00000"/>
      </a:buClr>
      <a:buSzPct val="70000"/>
      <a:buFont typeface="Wingdings" panose="05000000000000000000" pitchFamily="2" charset="2"/>
      <a:buChar char="n"/>
      <a:defRPr sz="1400" b="1" kern="1200">
        <a:solidFill>
          <a:srgbClr val="000000"/>
        </a:solidFill>
        <a:latin typeface="+mn-lt"/>
        <a:ea typeface="+mn-ea"/>
        <a:cs typeface="+mn-cs"/>
      </a:defRPr>
    </a:lvl2pPr>
    <a:lvl3pPr marL="631825" indent="-174625" algn="l" defTabSz="457200" rtl="0" eaLnBrk="0" fontAlgn="base" hangingPunct="0">
      <a:spcBef>
        <a:spcPts val="300"/>
      </a:spcBef>
      <a:spcAft>
        <a:spcPct val="0"/>
      </a:spcAft>
      <a:buClr>
        <a:srgbClr val="C00000"/>
      </a:buClr>
      <a:buSzPct val="70000"/>
      <a:buFont typeface="Wingdings" panose="05000000000000000000" pitchFamily="2" charset="2"/>
      <a:buChar char="®"/>
      <a:defRPr sz="1400" b="1" kern="1200">
        <a:solidFill>
          <a:srgbClr val="000000"/>
        </a:solidFill>
        <a:latin typeface="+mn-lt"/>
        <a:ea typeface="+mn-ea"/>
        <a:cs typeface="+mn-cs"/>
      </a:defRPr>
    </a:lvl3pPr>
    <a:lvl4pPr marL="860425" indent="-1746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Char char="•"/>
      <a:defRPr sz="1200" kern="1200">
        <a:solidFill>
          <a:srgbClr val="000000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Char char="•"/>
      <a:defRPr sz="1200" kern="1200">
        <a:solidFill>
          <a:srgbClr val="000000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33450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0C0952-560B-45B7-B86C-AE2010E9DEFD}" type="slidenum">
              <a:rPr lang="en-US" altLang="en-US">
                <a:solidFill>
                  <a:schemeClr val="tx1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defTabSz="945462" eaLnBrk="1" hangingPunct="1"/>
            <a:r>
              <a:rPr lang="en-US" altLang="en-US" dirty="0" smtClean="0">
                <a:latin typeface="Cambria" panose="02040503050406030204" pitchFamily="18" charset="0"/>
              </a:rPr>
              <a:t>Release 2 notes</a:t>
            </a:r>
          </a:p>
          <a:p>
            <a:pPr marL="228600" lvl="1" indent="0" defTabSz="945462" eaLnBrk="1" hangingPunct="1">
              <a:buNone/>
            </a:pPr>
            <a:r>
              <a:rPr lang="en-US" altLang="en-US" dirty="0" smtClean="0">
                <a:latin typeface="Cambria" panose="02040503050406030204" pitchFamily="18" charset="0"/>
              </a:rPr>
              <a:t>#4 Added reference to education benefit lesson</a:t>
            </a:r>
          </a:p>
          <a:p>
            <a:pPr marL="228600" lvl="1" indent="0" defTabSz="945462" eaLnBrk="1" hangingPunct="1">
              <a:buNone/>
            </a:pPr>
            <a:r>
              <a:rPr lang="en-US" altLang="en-US" dirty="0" smtClean="0">
                <a:latin typeface="Cambria" panose="02040503050406030204" pitchFamily="18" charset="0"/>
              </a:rPr>
              <a:t>#11-12 S-E</a:t>
            </a:r>
            <a:r>
              <a:rPr lang="en-US" altLang="en-US" baseline="0" dirty="0" smtClean="0">
                <a:latin typeface="Cambria" panose="02040503050406030204" pitchFamily="18" charset="0"/>
              </a:rPr>
              <a:t> health insurance deduction reworked to make clearer</a:t>
            </a:r>
          </a:p>
          <a:p>
            <a:pPr marL="228600" lvl="1" indent="0" defTabSz="945462" eaLnBrk="1" hangingPunct="1">
              <a:buNone/>
            </a:pPr>
            <a:r>
              <a:rPr lang="en-US" altLang="en-US" baseline="0" dirty="0" smtClean="0">
                <a:latin typeface="Cambria" panose="02040503050406030204" pitchFamily="18" charset="0"/>
              </a:rPr>
              <a:t>#15-16 Added examples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2925" y="757238"/>
            <a:ext cx="6716713" cy="3778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9781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7452EDD0-CD73-4980-8773-67EE1C282118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16</a:t>
            </a:fld>
            <a:endParaRPr lang="en-US" altLang="en-US" dirty="0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31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200820E3-5ED8-457B-86D6-4FFF3451829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17</a:t>
            </a:fld>
            <a:endParaRPr lang="en-US" altLang="en-US" dirty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95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Modified orders</a:t>
            </a:r>
            <a:r>
              <a:rPr lang="en-US" b="1" baseline="0" dirty="0" smtClean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B365ED2D-F95E-4ED3-B4B3-BFE8EDF24C5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19</a:t>
            </a:fld>
            <a:endParaRPr lang="en-US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endParaRPr lang="en-US" altLang="en-US" dirty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9252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B365ED2D-F95E-4ED3-B4B3-BFE8EDF24C5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20</a:t>
            </a:fld>
            <a:endParaRPr lang="en-US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r>
              <a:rPr lang="en-US" altLang="en-US" dirty="0" smtClean="0">
                <a:ea typeface="MS Gothic" panose="020B0609070205080204" pitchFamily="49" charset="-128"/>
              </a:rPr>
              <a:t>New</a:t>
            </a:r>
            <a:r>
              <a:rPr lang="en-US" altLang="en-US" baseline="0" dirty="0" smtClean="0">
                <a:ea typeface="MS Gothic" panose="020B0609070205080204" pitchFamily="49" charset="-128"/>
              </a:rPr>
              <a:t> a</a:t>
            </a:r>
            <a:r>
              <a:rPr lang="en-US" altLang="en-US" dirty="0" smtClean="0">
                <a:ea typeface="MS Gothic" panose="020B0609070205080204" pitchFamily="49" charset="-128"/>
              </a:rPr>
              <a:t>limony orders in 2019 not</a:t>
            </a:r>
            <a:r>
              <a:rPr lang="en-US" altLang="en-US" baseline="0" dirty="0" smtClean="0">
                <a:ea typeface="MS Gothic" panose="020B0609070205080204" pitchFamily="49" charset="-128"/>
              </a:rPr>
              <a:t> eligible IRA compensation</a:t>
            </a:r>
            <a:endParaRPr lang="en-US" altLang="en-US" dirty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877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416D8E70-9551-4CCE-BDD2-8C17CB05D1B4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21</a:t>
            </a:fld>
            <a:endParaRPr lang="en-US" altLang="en-US" dirty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r>
              <a:rPr lang="en-US" altLang="en-US" dirty="0" smtClean="0">
                <a:ea typeface="MS Gothic" panose="020B0609070205080204" pitchFamily="49" charset="-128"/>
              </a:rPr>
              <a:t>MyRA arrangements no longer available</a:t>
            </a:r>
            <a:endParaRPr lang="en-US" altLang="en-US" dirty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768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B365ED2D-F95E-4ED3-B4B3-BFE8EDF24C50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22</a:t>
            </a:fld>
            <a:endParaRPr lang="en-US" altLang="en-US" dirty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endParaRPr lang="en-US" altLang="en-US" dirty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3505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important to advise taxpayers to keep track of 8606. If lost, basis in</a:t>
            </a:r>
            <a:r>
              <a:rPr lang="en-US" baseline="0" dirty="0" smtClean="0"/>
              <a:t> traditional IRA lost and IRA becomes fully taxable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7669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416D8E70-9551-4CCE-BDD2-8C17CB05D1B4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25</a:t>
            </a:fld>
            <a:endParaRPr lang="en-US" altLang="en-US" dirty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82"/>
              </a:spcBef>
              <a:tabLst>
                <a:tab pos="0" algn="l"/>
                <a:tab pos="479342" algn="l"/>
                <a:tab pos="958685" algn="l"/>
                <a:tab pos="1439681" algn="l"/>
                <a:tab pos="1919023" algn="l"/>
                <a:tab pos="2401671" algn="l"/>
                <a:tab pos="2881014" algn="l"/>
                <a:tab pos="3362009" algn="l"/>
                <a:tab pos="3841351" algn="l"/>
                <a:tab pos="4322347" algn="l"/>
                <a:tab pos="4803342" algn="l"/>
                <a:tab pos="5282684" algn="l"/>
                <a:tab pos="5763680" algn="l"/>
                <a:tab pos="6243023" algn="l"/>
                <a:tab pos="6724018" algn="l"/>
                <a:tab pos="7205013" algn="l"/>
                <a:tab pos="7686008" algn="l"/>
                <a:tab pos="8165351" algn="l"/>
                <a:tab pos="8646347" algn="l"/>
                <a:tab pos="9125689" algn="l"/>
                <a:tab pos="9608337" algn="l"/>
              </a:tabLst>
            </a:pPr>
            <a:r>
              <a:rPr lang="en-US" altLang="en-US" dirty="0" smtClean="0">
                <a:ea typeface="MS Gothic" panose="020B0609070205080204" pitchFamily="49" charset="-128"/>
              </a:rPr>
              <a:t>If taxpayer</a:t>
            </a:r>
            <a:r>
              <a:rPr lang="en-US" altLang="en-US" baseline="0" dirty="0" smtClean="0">
                <a:ea typeface="MS Gothic" panose="020B0609070205080204" pitchFamily="49" charset="-128"/>
              </a:rPr>
              <a:t> makes contribution in 2019 be sure to indicate whether contribution is for 2018 or 2019.</a:t>
            </a:r>
            <a:endParaRPr lang="en-US" altLang="en-US" dirty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23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85" tIns="48043" rIns="96085" bIns="48043" anchor="b"/>
          <a:lstStyle>
            <a:lvl1pPr defTabSz="927100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 defTabSz="92710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 defTabSz="9271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 defTabSz="9271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 defTabSz="9271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1000"/>
              </a:lnSpc>
              <a:spcBef>
                <a:spcPct val="0"/>
              </a:spcBef>
              <a:buClrTx/>
              <a:buSzTx/>
              <a:buFont typeface="Verdana" panose="020B0604030504040204" pitchFamily="34" charset="0"/>
              <a:buNone/>
            </a:pPr>
            <a:fld id="{05AA040D-924F-41BF-A7BC-8E33687DFDC7}" type="slidenum">
              <a:rPr lang="en-US" altLang="en-US">
                <a:solidFill>
                  <a:schemeClr val="tx1"/>
                </a:solidFill>
              </a:rPr>
              <a:pPr algn="r" eaLnBrk="1" hangingPunct="1">
                <a:lnSpc>
                  <a:spcPct val="101000"/>
                </a:lnSpc>
                <a:spcBef>
                  <a:spcPct val="0"/>
                </a:spcBef>
                <a:buClrTx/>
                <a:buSzTx/>
                <a:buFont typeface="Verdana" panose="020B0604030504040204" pitchFamily="34" charset="0"/>
                <a:buNone/>
              </a:pPr>
              <a:t>2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527" y="4559663"/>
            <a:ext cx="5854148" cy="432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085" tIns="48043" rIns="96085" bIns="48043" numCol="1" anchor="t" anchorCtr="0" compatLnSpc="1">
            <a:prstTxWarp prst="textNoShape">
              <a:avLst/>
            </a:prstTxWarp>
          </a:bodyPr>
          <a:lstStyle/>
          <a:p>
            <a:pPr defTabSz="958685" eaLnBrk="1" hangingPunct="1"/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24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60375" y="720725"/>
            <a:ext cx="6392863" cy="3597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527" y="4559663"/>
            <a:ext cx="5852491" cy="4318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Cambria" panose="02040503050406030204" pitchFamily="18" charset="0"/>
              </a:rPr>
              <a:t>Advise taxpayers</a:t>
            </a:r>
            <a:r>
              <a:rPr lang="en-US" altLang="en-US" baseline="0" dirty="0" smtClean="0">
                <a:latin typeface="Cambria" panose="02040503050406030204" pitchFamily="18" charset="0"/>
              </a:rPr>
              <a:t> to keep record of all Roth contributions (basis in Roth) in case of early distributions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82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60375" y="720725"/>
            <a:ext cx="6392863" cy="3597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527" y="4559663"/>
            <a:ext cx="5852491" cy="4318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en-US" dirty="0" smtClean="0">
                <a:latin typeface="Cambria" panose="02040503050406030204" pitchFamily="18" charset="0"/>
              </a:rPr>
              <a:t>Whether employer</a:t>
            </a:r>
            <a:r>
              <a:rPr lang="en-US" altLang="en-US" baseline="0" dirty="0" smtClean="0">
                <a:latin typeface="Cambria" panose="02040503050406030204" pitchFamily="18" charset="0"/>
              </a:rPr>
              <a:t> plan participant or not is  irrelevant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212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60375" y="720725"/>
            <a:ext cx="6392863" cy="3597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527" y="4559663"/>
            <a:ext cx="5852491" cy="4318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869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60375" y="720725"/>
            <a:ext cx="6392863" cy="3597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527" y="4559663"/>
            <a:ext cx="5852491" cy="4318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279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2DF31435-61B1-4DA8-A241-0A5E0DA18B93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30</a:t>
            </a:fld>
            <a:endParaRPr lang="en-US" altLang="en-US" dirty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Cambria" panose="02040503050406030204" pitchFamily="18" charset="0"/>
              </a:rPr>
              <a:t>“Reasonable</a:t>
            </a:r>
            <a:r>
              <a:rPr lang="en-US" altLang="en-US" baseline="0" dirty="0" smtClean="0">
                <a:latin typeface="Cambria" panose="02040503050406030204" pitchFamily="18" charset="0"/>
              </a:rPr>
              <a:t> time” not defined by IRS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598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341DDC49-C53E-4DC6-B239-8710211EC585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31</a:t>
            </a:fld>
            <a:endParaRPr lang="en-US" altLang="en-US" dirty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48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32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85F02401-F08F-4C7E-9BD5-E86B9E013B6A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36</a:t>
            </a:fld>
            <a:endParaRPr lang="en-US" altLang="en-US" dirty="0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0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Alimony</a:t>
            </a:r>
            <a:r>
              <a:rPr lang="en-US" baseline="0" dirty="0" smtClean="0"/>
              <a:t> deduction</a:t>
            </a:r>
          </a:p>
          <a:p>
            <a:r>
              <a:rPr lang="en-US" baseline="0" dirty="0" smtClean="0"/>
              <a:t>IRA contribution/deduction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Educator expense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/>
              <a:defRPr/>
            </a:pPr>
            <a:r>
              <a:rPr lang="en-US" baseline="0" dirty="0" smtClean="0"/>
              <a:t>Student loan interest deduction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/>
              <a:defRPr/>
            </a:pPr>
            <a:r>
              <a:rPr lang="en-US" baseline="0" dirty="0" smtClean="0"/>
              <a:t>HSA deduction (HSA certification)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764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33CC26EE-63E9-4879-9555-8EED4556759D}" type="slidenum">
              <a:rPr lang="en-GB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4</a:t>
            </a:fld>
            <a:endParaRPr lang="en-GB" altLang="en-US" dirty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72" tIns="49177" rIns="94572" bIns="49177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27100" algn="l"/>
                <a:tab pos="1854200" algn="l"/>
                <a:tab pos="2782888" algn="l"/>
                <a:tab pos="3709988" algn="l"/>
                <a:tab pos="4638675" algn="l"/>
                <a:tab pos="5565775" algn="l"/>
                <a:tab pos="6492875" algn="l"/>
                <a:tab pos="7421563" algn="l"/>
                <a:tab pos="8348663" algn="l"/>
                <a:tab pos="9277350" algn="l"/>
                <a:tab pos="1020445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fld id="{095A01E1-9D2C-47B8-BCFB-35C3531CC8CA}" type="slidenum">
              <a:rPr lang="en-GB" altLang="en-US"/>
              <a:pPr algn="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Verdana" panose="020B0604030504040204" pitchFamily="34" charset="0"/>
                <a:buNone/>
              </a:pPr>
              <a:t>4</a:t>
            </a:fld>
            <a:endParaRPr lang="en-GB" altLang="en-US" dirty="0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219200" y="719513"/>
            <a:ext cx="4876800" cy="360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4148" cy="432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Cambria" panose="02040503050406030204" pitchFamily="18" charset="0"/>
              </a:rPr>
              <a:t>Refer to Slide set 30 Education benefits</a:t>
            </a:r>
            <a:r>
              <a:rPr lang="en-US" altLang="en-US" baseline="0" dirty="0" smtClean="0">
                <a:latin typeface="Cambria" panose="02040503050406030204" pitchFamily="18" charset="0"/>
              </a:rPr>
              <a:t> for the tuition and fees deduction, if extended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2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458162B7-360F-4F2C-BC5D-95ECB8032A52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5</a:t>
            </a:fld>
            <a:endParaRPr lang="en-US" altLang="en-US" dirty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41361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82648"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68601" indent="-295871" defTabSz="482648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83480" indent="-236366" defTabSz="482648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56211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130595" indent="-236366" defTabSz="482648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60663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3082668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558705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4034742" indent="-236366" defTabSz="48264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63642" algn="l"/>
                <a:tab pos="1530590" algn="l"/>
                <a:tab pos="2294232" algn="l"/>
                <a:tab pos="306118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fld id="{23748BCD-BF75-439B-B935-9B88D1A81082}" type="slidenum">
              <a:rPr lang="en-US" altLang="en-US"/>
              <a:pPr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t>8</a:t>
            </a:fld>
            <a:endParaRPr lang="en-US" altLang="en-US" dirty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96009" y="719512"/>
            <a:ext cx="4924840" cy="3599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085" tIns="48043" rIns="96085" bIns="48043" anchor="ctr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32946A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2D2DB9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0527" y="4559663"/>
            <a:ext cx="5852491" cy="44177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3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2925" y="757238"/>
            <a:ext cx="6716713" cy="3778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This is newly in scope – and</a:t>
            </a:r>
            <a:r>
              <a:rPr lang="en-US" b="1" baseline="0" dirty="0" smtClean="0"/>
              <a:t> can be applied to prior years via an amended return</a:t>
            </a:r>
            <a:endParaRPr lang="en-US" b="1" dirty="0" smtClean="0"/>
          </a:p>
          <a:p>
            <a:r>
              <a:rPr lang="en-US" b="1" dirty="0" smtClean="0"/>
              <a:t>If</a:t>
            </a:r>
            <a:r>
              <a:rPr lang="en-US" b="1" baseline="0" dirty="0" smtClean="0"/>
              <a:t> a Counselor prepares a return with a Schedule C, they should be well versed in the self-employed health insurance deduction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SE health insurance deduction is circular when PTC is involved and may require up to three recalculations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936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 smtClean="0"/>
              <a:t>Eligible if not subsidized by an employer of the taxpayer, spouse, dependent, or child under the age of 27</a:t>
            </a:r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 smtClean="0"/>
          </a:p>
          <a:p>
            <a:pPr marL="0" lvl="2" indent="0" defTabSz="483306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 smtClean="0"/>
              <a:t>LTC deduction limited by age on </a:t>
            </a:r>
            <a:r>
              <a:rPr lang="en-US" b="1" dirty="0" err="1" smtClean="0"/>
              <a:t>Sch</a:t>
            </a:r>
            <a:r>
              <a:rPr lang="en-US" b="1" dirty="0" smtClean="0"/>
              <a:t> A and also for SE health insurance</a:t>
            </a:r>
            <a:r>
              <a:rPr lang="en-US" b="1" baseline="0" dirty="0" smtClean="0"/>
              <a:t> deduction.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3D2A2-7651-4F87-B33E-E151B356E7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3D2A2-7651-4F87-B33E-E151B356E7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463D2A2-7651-4F87-B33E-E151B356E7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5878-70F8-4FDB-887B-4B5F72E269C2}" type="datetime1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2BE70-5491-4A02-A4BE-0C4693ADB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CC9-65BA-4225-B0E1-03912EE60836}" type="datetime1">
              <a:rPr lang="en-US" smtClean="0"/>
              <a:pPr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B7A5C-44C8-42D3-9B08-18598E91966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2463D2A2-7651-4F87-B33E-E151B356E7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979" y="2133600"/>
            <a:ext cx="48768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133600"/>
            <a:ext cx="48768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C6793B-7F99-4881-A6DA-DC549A12F70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754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83A3-290F-4D8E-917D-470428A41C6A}" type="datetime1">
              <a:rPr lang="en-US" smtClean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63D2A2-7651-4F87-B33E-E151B356E7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7" r:id="rId1"/>
    <p:sldLayoutId id="2147484828" r:id="rId2"/>
    <p:sldLayoutId id="2147484829" r:id="rId3"/>
    <p:sldLayoutId id="2147484830" r:id="rId4"/>
    <p:sldLayoutId id="2147484831" r:id="rId5"/>
    <p:sldLayoutId id="2147484832" r:id="rId6"/>
    <p:sldLayoutId id="2147484833" r:id="rId7"/>
    <p:sldLayoutId id="2147484834" r:id="rId8"/>
    <p:sldLayoutId id="2147484835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6503" y="3505201"/>
            <a:ext cx="6966440" cy="1304978"/>
          </a:xfrm>
        </p:spPr>
        <p:txBody>
          <a:bodyPr/>
          <a:lstStyle/>
          <a:p>
            <a:r>
              <a:rPr lang="en-US" dirty="0"/>
              <a:t>Pub 4012 – Tab E</a:t>
            </a:r>
          </a:p>
          <a:p>
            <a:r>
              <a:rPr lang="en-US" dirty="0" smtClean="0"/>
              <a:t>Pub </a:t>
            </a:r>
            <a:r>
              <a:rPr lang="en-US" dirty="0"/>
              <a:t>4491 </a:t>
            </a:r>
            <a:r>
              <a:rPr lang="en-US" dirty="0" smtClean="0"/>
              <a:t>–Lesson </a:t>
            </a:r>
            <a:r>
              <a:rPr lang="en-US" dirty="0"/>
              <a:t>18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Adjustments to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Includes health insurance coverage for</a:t>
            </a:r>
          </a:p>
          <a:p>
            <a:pPr lvl="1"/>
            <a:r>
              <a:rPr lang="en-US" dirty="0" smtClean="0"/>
              <a:t>Taxpayer</a:t>
            </a:r>
          </a:p>
          <a:p>
            <a:pPr lvl="1"/>
            <a:r>
              <a:rPr lang="en-US" dirty="0" smtClean="0"/>
              <a:t>Spouse</a:t>
            </a:r>
          </a:p>
          <a:p>
            <a:pPr lvl="1"/>
            <a:r>
              <a:rPr lang="en-US" dirty="0" smtClean="0"/>
              <a:t>Dependents</a:t>
            </a:r>
          </a:p>
          <a:p>
            <a:pPr lvl="1"/>
            <a:r>
              <a:rPr lang="en-US" dirty="0" smtClean="0"/>
              <a:t>Child under 27 (as of year end) even though not the taxpayer’s dependent</a:t>
            </a:r>
          </a:p>
          <a:p>
            <a:pPr lvl="2"/>
            <a:r>
              <a:rPr lang="en-US" dirty="0" smtClean="0"/>
              <a:t>“Child” includes stepchild, adopted child or foster child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9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Qualifying insurance includes</a:t>
            </a:r>
          </a:p>
          <a:p>
            <a:pPr lvl="1"/>
            <a:r>
              <a:rPr lang="en-US" dirty="0" smtClean="0"/>
              <a:t>Health insurance</a:t>
            </a:r>
          </a:p>
          <a:p>
            <a:pPr lvl="2"/>
            <a:r>
              <a:rPr lang="en-US" dirty="0" smtClean="0"/>
              <a:t>Medicare –</a:t>
            </a: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paid by taxpayer or </a:t>
            </a:r>
            <a:r>
              <a:rPr lang="en-US" dirty="0" smtClean="0"/>
              <a:t>spouse when filing MFJ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ental</a:t>
            </a:r>
            <a:r>
              <a:rPr lang="en-US" dirty="0"/>
              <a:t>, vision, supplemental, limited coverage, etc.</a:t>
            </a:r>
          </a:p>
          <a:p>
            <a:pPr lvl="1"/>
            <a:r>
              <a:rPr lang="en-US" dirty="0" smtClean="0"/>
              <a:t>Long-term </a:t>
            </a:r>
            <a:r>
              <a:rPr lang="en-US" dirty="0"/>
              <a:t>care (LTC) </a:t>
            </a:r>
            <a:r>
              <a:rPr lang="en-US" dirty="0" smtClean="0"/>
              <a:t>insurance</a:t>
            </a:r>
            <a:endParaRPr lang="en-US" dirty="0"/>
          </a:p>
          <a:p>
            <a:r>
              <a:rPr lang="en-US" dirty="0" smtClean="0"/>
              <a:t>Health coverage can be in name of the individual* for in-scope returns</a:t>
            </a:r>
          </a:p>
          <a:p>
            <a:pPr lvl="1"/>
            <a:r>
              <a:rPr lang="en-US" dirty="0" smtClean="0"/>
              <a:t>*Individual can be taxpayer, spouse</a:t>
            </a:r>
            <a:r>
              <a:rPr lang="en-US" dirty="0"/>
              <a:t>, </a:t>
            </a:r>
            <a:r>
              <a:rPr lang="en-US" dirty="0" smtClean="0"/>
              <a:t>dependent, or child</a:t>
            </a:r>
          </a:p>
          <a:p>
            <a:pPr lvl="1"/>
            <a:r>
              <a:rPr lang="en-US" dirty="0" smtClean="0"/>
              <a:t>Satisfies requirement that it be “established under the trade or business”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Self-Employed Health  Insurance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70304" y="1171835"/>
            <a:ext cx="2181509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2100" b="1" dirty="0"/>
              <a:t>Pub </a:t>
            </a:r>
            <a:r>
              <a:rPr lang="en-US" sz="2100" b="1" dirty="0" smtClean="0"/>
              <a:t>535 page 20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632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4107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0000FF"/>
                </a:solidFill>
              </a:rPr>
              <a:t>taxpayer (sole proprietor)</a:t>
            </a:r>
            <a:r>
              <a:rPr lang="en-US" dirty="0" smtClean="0"/>
              <a:t> cannot be eligible for subsidized coverage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From any employer: own, spouse’s, dependent’s, or child’s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Prior employers do not count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Premiums paid for retiree or COBRA coverage qualify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Reduce for PSO exclusion, if any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Test LTC plan separately from other employer health </a:t>
            </a:r>
            <a:r>
              <a:rPr lang="en-US" dirty="0"/>
              <a:t>plan </a:t>
            </a:r>
            <a:r>
              <a:rPr lang="en-US" dirty="0" smtClean="0"/>
              <a:t>offers to determine whether subsidized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E.g. if LTC is not subsidized, can claim its cost even though </a:t>
            </a:r>
            <a:r>
              <a:rPr lang="en-US" dirty="0" smtClean="0">
                <a:solidFill>
                  <a:srgbClr val="0000FF"/>
                </a:solidFill>
              </a:rPr>
              <a:t>taxpayer (sole proprietor)</a:t>
            </a:r>
            <a:r>
              <a:rPr lang="en-US" dirty="0" smtClean="0"/>
              <a:t> eligible for subsidized medical coverage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Spouse (if not a proprietor of the business), dependent or child’s coverage can be </a:t>
            </a:r>
            <a:r>
              <a:rPr lang="en-US" dirty="0" smtClean="0"/>
              <a:t>subsidized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self-employed health insurance deduction is limited to net profit shown on Schedule C reduced by self employment tax deduction (1/2 of SE tax)</a:t>
            </a:r>
          </a:p>
          <a:p>
            <a:pPr lvl="1"/>
            <a:r>
              <a:rPr lang="en-US" dirty="0" smtClean="0"/>
              <a:t>Not reduced for anything else</a:t>
            </a:r>
          </a:p>
          <a:p>
            <a:r>
              <a:rPr lang="en-US" dirty="0" smtClean="0"/>
              <a:t>See NTTC-modified Pub 4012 for TaxSlayer input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Self-Employed Health Insurance Deduction Limit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41079" y="1171835"/>
            <a:ext cx="2071423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2100" b="1" dirty="0"/>
              <a:t>Pub 4012 Tab E</a:t>
            </a:r>
          </a:p>
        </p:txBody>
      </p:sp>
    </p:spTree>
    <p:extLst>
      <p:ext uri="{BB962C8B-B14F-4D97-AF65-F5344CB8AC3E}">
        <p14:creationId xmlns:p14="http://schemas.microsoft.com/office/powerpoint/2010/main" val="281903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Schedule C profit: $10,000</a:t>
            </a:r>
          </a:p>
          <a:p>
            <a:r>
              <a:rPr lang="en-US" dirty="0" smtClean="0"/>
              <a:t>Health premium: $2,500</a:t>
            </a:r>
          </a:p>
          <a:p>
            <a:r>
              <a:rPr lang="en-US" dirty="0" smtClean="0"/>
              <a:t>LTC premium: $1,200 (fully allowed base on age)</a:t>
            </a:r>
          </a:p>
          <a:p>
            <a:r>
              <a:rPr lang="en-US" dirty="0" smtClean="0"/>
              <a:t>SE tax deduction $706 (1/2 of $1,413)</a:t>
            </a:r>
          </a:p>
          <a:p>
            <a:r>
              <a:rPr lang="en-US" dirty="0" smtClean="0"/>
              <a:t>SE health deduction limit is $9,294 ($10,000 - 706)</a:t>
            </a:r>
          </a:p>
          <a:p>
            <a:r>
              <a:rPr lang="en-US" dirty="0" smtClean="0"/>
              <a:t>Deduct is $3,700 ($2,500 + 1,200)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Self-Employed Health </a:t>
            </a:r>
            <a:r>
              <a:rPr lang="en-US" dirty="0" smtClean="0"/>
              <a:t>Deduction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1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Schedule C profit: $3,800</a:t>
            </a:r>
          </a:p>
          <a:p>
            <a:r>
              <a:rPr lang="en-US" dirty="0" smtClean="0"/>
              <a:t>Health premium: $2,500</a:t>
            </a:r>
          </a:p>
          <a:p>
            <a:r>
              <a:rPr lang="en-US" dirty="0" smtClean="0"/>
              <a:t>LTC premium: $1,200 (fully allowed base on age)</a:t>
            </a:r>
          </a:p>
          <a:p>
            <a:r>
              <a:rPr lang="en-US" dirty="0" smtClean="0"/>
              <a:t>SE tax deduction $268 (1/2 of $537)</a:t>
            </a:r>
          </a:p>
          <a:p>
            <a:r>
              <a:rPr lang="en-US" dirty="0" smtClean="0"/>
              <a:t>SE health deduction limit is $3,532 ($3,800 - 268)</a:t>
            </a:r>
          </a:p>
          <a:p>
            <a:r>
              <a:rPr lang="en-US" dirty="0" smtClean="0"/>
              <a:t>Deduct is $532</a:t>
            </a:r>
          </a:p>
          <a:p>
            <a:pPr lvl="1"/>
            <a:r>
              <a:rPr lang="en-US" dirty="0" smtClean="0"/>
              <a:t>Remaining $168 can be itemized on Schedule A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Self-Employed Health </a:t>
            </a:r>
            <a:r>
              <a:rPr lang="en-US" dirty="0" smtClean="0"/>
              <a:t>Deduction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2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63D2A2-7651-4F87-B33E-E151B356E73A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Penalty for withdrawal of funds from time deposits, such as CDs</a:t>
            </a:r>
          </a:p>
          <a:p>
            <a:r>
              <a:rPr lang="en-US" altLang="en-US" dirty="0"/>
              <a:t>Reported on 1099-INT or 1099-OID</a:t>
            </a:r>
          </a:p>
          <a:p>
            <a:r>
              <a:rPr lang="en-US" altLang="en-US" dirty="0"/>
              <a:t>Enter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TaxSlayer</a:t>
            </a:r>
            <a:r>
              <a:rPr lang="en-US" altLang="en-US" dirty="0" smtClean="0"/>
              <a:t> </a:t>
            </a:r>
            <a:r>
              <a:rPr lang="en-US" altLang="en-US" dirty="0"/>
              <a:t>interest </a:t>
            </a:r>
            <a:r>
              <a:rPr lang="en-US" altLang="en-US" dirty="0" smtClean="0"/>
              <a:t>income section</a:t>
            </a:r>
          </a:p>
          <a:p>
            <a:endParaRPr lang="en-US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Withdrawal Penalty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677400" y="4114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Must be alimony </a:t>
            </a:r>
          </a:p>
          <a:p>
            <a:r>
              <a:rPr lang="en-US" altLang="en-US" dirty="0"/>
              <a:t>Must be under divorce or separation decree</a:t>
            </a:r>
          </a:p>
          <a:p>
            <a:r>
              <a:rPr lang="en-US" altLang="en-US" dirty="0"/>
              <a:t>Must provide recipient’s Social Security number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Child Support not </a:t>
            </a:r>
            <a:r>
              <a:rPr lang="en-US" altLang="en-US" dirty="0" smtClean="0"/>
              <a:t>deductible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Law changes for 2019 (not 2018)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Alimony Paid 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0" y="1171835"/>
            <a:ext cx="1905000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Pub 4012 Tab E</a:t>
            </a:r>
            <a:endParaRPr lang="en-US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 fontScale="77500" lnSpcReduction="20000"/>
          </a:bodyPr>
          <a:lstStyle/>
          <a:p>
            <a:r>
              <a:rPr lang="en-US" dirty="0"/>
              <a:t>Alimony </a:t>
            </a:r>
            <a:r>
              <a:rPr lang="en-US" dirty="0" smtClean="0"/>
              <a:t>treatment </a:t>
            </a:r>
            <a:r>
              <a:rPr lang="en-US" dirty="0"/>
              <a:t>for new</a:t>
            </a:r>
            <a:r>
              <a:rPr lang="en-US" dirty="0" smtClean="0"/>
              <a:t> or modified* orders </a:t>
            </a:r>
            <a:r>
              <a:rPr lang="en-US" b="1" dirty="0" smtClean="0"/>
              <a:t>after </a:t>
            </a:r>
            <a:r>
              <a:rPr lang="en-US" b="1" dirty="0"/>
              <a:t>December 31, 2018</a:t>
            </a:r>
          </a:p>
          <a:p>
            <a:pPr lvl="1"/>
            <a:r>
              <a:rPr lang="en-US" dirty="0"/>
              <a:t>Alimony </a:t>
            </a:r>
            <a:r>
              <a:rPr lang="en-US" dirty="0" smtClean="0"/>
              <a:t>paid </a:t>
            </a:r>
            <a:r>
              <a:rPr lang="en-US" dirty="0"/>
              <a:t>not deductible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/>
              <a:t>Not compensation for IRA purposes</a:t>
            </a:r>
          </a:p>
          <a:p>
            <a:r>
              <a:rPr lang="en-US" dirty="0"/>
              <a:t>Alimony </a:t>
            </a:r>
            <a:r>
              <a:rPr lang="en-US" dirty="0" smtClean="0"/>
              <a:t>under </a:t>
            </a:r>
            <a:r>
              <a:rPr lang="en-US" dirty="0"/>
              <a:t>existing orders are grandfathered</a:t>
            </a:r>
          </a:p>
          <a:p>
            <a:pPr lvl="1"/>
            <a:r>
              <a:rPr lang="en-US" dirty="0"/>
              <a:t>Alimony payments continue to be deductible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*Modification must specify that new rules intended to </a:t>
            </a:r>
            <a:r>
              <a:rPr lang="en-US" dirty="0" smtClean="0"/>
              <a:t>apply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Alimony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5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main concepts </a:t>
            </a:r>
          </a:p>
          <a:p>
            <a:pPr lvl="1"/>
            <a:r>
              <a:rPr lang="en-US" dirty="0" smtClean="0"/>
              <a:t>Do not confuse terms</a:t>
            </a:r>
          </a:p>
          <a:p>
            <a:r>
              <a:rPr lang="en-US" dirty="0" smtClean="0"/>
              <a:t>Allowable </a:t>
            </a:r>
            <a:r>
              <a:rPr lang="en-US" b="1" dirty="0" smtClean="0"/>
              <a:t>contribution</a:t>
            </a:r>
          </a:p>
          <a:p>
            <a:pPr lvl="1"/>
            <a:r>
              <a:rPr lang="en-US" dirty="0" smtClean="0"/>
              <a:t>Limits yearly amount put into IRA</a:t>
            </a:r>
          </a:p>
          <a:p>
            <a:r>
              <a:rPr lang="en-US" dirty="0" smtClean="0"/>
              <a:t>Allowable </a:t>
            </a:r>
            <a:r>
              <a:rPr lang="en-US" b="1" dirty="0" smtClean="0"/>
              <a:t>deduction</a:t>
            </a:r>
          </a:p>
          <a:p>
            <a:pPr lvl="1"/>
            <a:r>
              <a:rPr lang="en-US" dirty="0" smtClean="0"/>
              <a:t>Limits deductible amount on return</a:t>
            </a:r>
            <a:endParaRPr 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IRA 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29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2152650" y="2362200"/>
            <a:ext cx="7869654" cy="3657600"/>
          </a:xfrm>
        </p:spPr>
        <p:txBody>
          <a:bodyPr/>
          <a:lstStyle/>
          <a:p>
            <a:pPr marL="469900" indent="-469900" algn="ctr">
              <a:spcBef>
                <a:spcPts val="1200"/>
              </a:spcBef>
              <a:buNone/>
            </a:pPr>
            <a:r>
              <a:rPr lang="en-US" altLang="en-US" dirty="0"/>
              <a:t>Total Income </a:t>
            </a:r>
          </a:p>
          <a:p>
            <a:pPr marL="469900" indent="-469900" algn="ctr">
              <a:spcBef>
                <a:spcPts val="1200"/>
              </a:spcBef>
              <a:buNone/>
            </a:pPr>
            <a:r>
              <a:rPr lang="en-US" altLang="en-US" dirty="0"/>
              <a:t>minus Adjustments </a:t>
            </a:r>
          </a:p>
          <a:p>
            <a:pPr marL="469900" indent="-469900" algn="ctr">
              <a:spcBef>
                <a:spcPts val="1200"/>
              </a:spcBef>
              <a:buNone/>
            </a:pPr>
            <a:r>
              <a:rPr lang="en-US" altLang="en-US" dirty="0"/>
              <a:t>=</a:t>
            </a:r>
          </a:p>
          <a:p>
            <a:pPr marL="469900" indent="-469900" algn="ctr">
              <a:spcBef>
                <a:spcPts val="1200"/>
              </a:spcBef>
              <a:buNone/>
            </a:pPr>
            <a:r>
              <a:rPr lang="en-US" altLang="en-US" dirty="0"/>
              <a:t>Adjusted Gross Income (AGI)</a:t>
            </a:r>
            <a:endParaRPr lang="en-US" altLang="en-US" sz="1200" u="sng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Adjusted Gross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Allowable contribution can </a:t>
            </a:r>
            <a:r>
              <a:rPr lang="en-US" b="1" dirty="0">
                <a:solidFill>
                  <a:srgbClr val="000000"/>
                </a:solidFill>
              </a:rPr>
              <a:t>never</a:t>
            </a:r>
            <a:r>
              <a:rPr lang="en-US" dirty="0"/>
              <a:t> be more than taxable compensation </a:t>
            </a:r>
          </a:p>
          <a:p>
            <a:pPr lvl="1"/>
            <a:r>
              <a:rPr lang="en-US" dirty="0"/>
              <a:t>Taxable W-2 income, self-employment income, and alimony</a:t>
            </a:r>
            <a:endParaRPr lang="en-US" dirty="0" smtClean="0"/>
          </a:p>
          <a:p>
            <a:pPr lvl="1"/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interest, dividends, pensions, scholarships, unemployment, Social </a:t>
            </a:r>
            <a:r>
              <a:rPr lang="en-US" dirty="0" smtClean="0"/>
              <a:t>Security or rental income</a:t>
            </a:r>
          </a:p>
          <a:p>
            <a:r>
              <a:rPr lang="en-US" dirty="0"/>
              <a:t>Use combined compensation for limit if filing MFJ</a:t>
            </a:r>
          </a:p>
          <a:p>
            <a:pPr lvl="1"/>
            <a:r>
              <a:rPr lang="en-US" dirty="0"/>
              <a:t>Nonworking spouse</a:t>
            </a:r>
            <a:r>
              <a:rPr lang="en-US" dirty="0" smtClean="0"/>
              <a:t> IRA eligible</a:t>
            </a:r>
            <a:endParaRPr 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</a:t>
            </a:r>
            <a:r>
              <a:rPr lang="en-US" dirty="0" smtClean="0"/>
              <a:t>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91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Contribution age limits</a:t>
            </a:r>
          </a:p>
          <a:p>
            <a:pPr lvl="1"/>
            <a:r>
              <a:rPr lang="en-US" altLang="en-US" dirty="0" smtClean="0"/>
              <a:t>Traditional IRA – under 70½ end of year</a:t>
            </a:r>
          </a:p>
          <a:p>
            <a:pPr lvl="1"/>
            <a:r>
              <a:rPr lang="en-US" altLang="en-US" dirty="0" smtClean="0"/>
              <a:t>Roth IRA– no age limit</a:t>
            </a:r>
          </a:p>
          <a:p>
            <a:r>
              <a:rPr lang="en-US" altLang="en-US" dirty="0" smtClean="0"/>
              <a:t>New Provision</a:t>
            </a:r>
          </a:p>
          <a:p>
            <a:pPr lvl="1"/>
            <a:r>
              <a:rPr lang="en-US" altLang="en-US" dirty="0" smtClean="0"/>
              <a:t>Roth IRA </a:t>
            </a:r>
            <a:r>
              <a:rPr lang="en-US" altLang="en-US" b="1" dirty="0" smtClean="0"/>
              <a:t>conversion</a:t>
            </a:r>
            <a:r>
              <a:rPr lang="en-US" altLang="en-US" dirty="0" smtClean="0"/>
              <a:t> cannot be undone later</a:t>
            </a:r>
          </a:p>
          <a:p>
            <a:pPr lvl="1"/>
            <a:r>
              <a:rPr lang="en-US" altLang="en-US" dirty="0" smtClean="0"/>
              <a:t>IRA contribution can still be recharacterized from traditional to Roth or vice versa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IRA 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54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Contribution and deduction limit</a:t>
            </a:r>
          </a:p>
          <a:p>
            <a:pPr lvl="1"/>
            <a:r>
              <a:rPr lang="en-US" dirty="0"/>
              <a:t>$5,500 ($6,500 if age 50 or over)</a:t>
            </a:r>
          </a:p>
          <a:p>
            <a:pPr lvl="1"/>
            <a:r>
              <a:rPr lang="en-US" dirty="0"/>
              <a:t>For each taxpayer and spouse</a:t>
            </a:r>
          </a:p>
          <a:p>
            <a:r>
              <a:rPr lang="en-US" dirty="0"/>
              <a:t>If more than one IRA, allowable contribution amount applies to </a:t>
            </a:r>
            <a:r>
              <a:rPr lang="en-US" b="1" dirty="0">
                <a:solidFill>
                  <a:srgbClr val="000000"/>
                </a:solidFill>
              </a:rPr>
              <a:t>all</a:t>
            </a:r>
            <a:r>
              <a:rPr lang="en-US" dirty="0"/>
              <a:t> IRAs (including Roths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May need to manually check that total Roth and traditional IRA contributions do not exceed the contribution limit</a:t>
            </a:r>
            <a:endParaRPr 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</a:t>
            </a:r>
            <a:r>
              <a:rPr lang="en-US" dirty="0" smtClean="0"/>
              <a:t>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05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40963" name="Content Placeholder 2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taxpayer or spouse participates in an employer’s plan and/or AGI is too high </a:t>
            </a:r>
          </a:p>
          <a:p>
            <a:pPr lvl="1"/>
            <a:r>
              <a:rPr lang="en-US" altLang="en-US" dirty="0"/>
              <a:t>Some or all of traditional IRA contribution may be nondeductible</a:t>
            </a:r>
          </a:p>
          <a:p>
            <a:r>
              <a:rPr lang="en-US" dirty="0"/>
              <a:t>Allowable contribution in excess of deduction becomes basis in the IRA (</a:t>
            </a:r>
            <a:r>
              <a:rPr lang="en-US" dirty="0" smtClean="0"/>
              <a:t>Form 8606</a:t>
            </a:r>
            <a:r>
              <a:rPr lang="en-US" dirty="0"/>
              <a:t>) </a:t>
            </a:r>
          </a:p>
          <a:p>
            <a:pPr lvl="1"/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IRA Limits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Current </a:t>
            </a:r>
            <a:r>
              <a:rPr lang="en-US" altLang="en-US" dirty="0"/>
              <a:t>year nondeductible </a:t>
            </a:r>
            <a:r>
              <a:rPr lang="en-US" altLang="en-US" dirty="0" smtClean="0"/>
              <a:t>contributions</a:t>
            </a:r>
          </a:p>
          <a:p>
            <a:pPr lvl="1"/>
            <a:r>
              <a:rPr lang="en-US" altLang="en-US" dirty="0"/>
              <a:t>TaxSlayer adds Form 8606 to the return</a:t>
            </a:r>
          </a:p>
          <a:p>
            <a:r>
              <a:rPr lang="en-US" altLang="en-US" dirty="0" smtClean="0"/>
              <a:t>Form 8606 in prior year return</a:t>
            </a:r>
          </a:p>
          <a:p>
            <a:pPr lvl="1"/>
            <a:r>
              <a:rPr lang="en-US" altLang="en-US" dirty="0" smtClean="0"/>
              <a:t>Update even if no current year distribution or added basis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Need to track basis year-to-year</a:t>
            </a:r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Non-Deductible </a:t>
            </a:r>
            <a:r>
              <a:rPr lang="en-US" dirty="0" smtClean="0"/>
              <a:t>Traditional IRA Contributions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 for current year can be made until April </a:t>
            </a:r>
            <a:r>
              <a:rPr lang="en-US" dirty="0"/>
              <a:t>due date of</a:t>
            </a:r>
            <a:r>
              <a:rPr lang="en-US" dirty="0" smtClean="0"/>
              <a:t> the return</a:t>
            </a:r>
          </a:p>
          <a:p>
            <a:pPr lvl="1"/>
            <a:r>
              <a:rPr lang="en-US" dirty="0" smtClean="0"/>
              <a:t>Taxpayer designates contribution year to Trustee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 Contribution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Enter Roth contributions on Form 8880 for retirement credit</a:t>
            </a:r>
          </a:p>
          <a:p>
            <a:pPr lvl="1"/>
            <a:r>
              <a:rPr lang="en-US" altLang="en-US" dirty="0" smtClean="0"/>
              <a:t>Later </a:t>
            </a:r>
            <a:r>
              <a:rPr lang="en-US" altLang="en-US" dirty="0"/>
              <a:t>lesson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Note: Roth IRA contribution is not deductible and will not show on </a:t>
            </a:r>
            <a:r>
              <a:rPr lang="en-US" altLang="en-US" dirty="0" smtClean="0"/>
              <a:t>tax return</a:t>
            </a:r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Roth IRA </a:t>
            </a:r>
            <a:r>
              <a:rPr lang="en-US" dirty="0" smtClean="0"/>
              <a:t>Contribution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b="1" dirty="0" smtClean="0"/>
              <a:t>No</a:t>
            </a:r>
            <a:r>
              <a:rPr lang="en-US" altLang="en-US" dirty="0" smtClean="0"/>
              <a:t> Roth contribution allowed when MAGI over  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$</a:t>
            </a:r>
            <a:r>
              <a:rPr lang="en-US" altLang="en-US" dirty="0"/>
              <a:t>196,000 for MFJ or qualifying widow(er)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$10,000 for MFS and lived with spouse any time during the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$133,000 other filing </a:t>
            </a:r>
            <a:r>
              <a:rPr lang="en-US" altLang="en-US" dirty="0" smtClean="0"/>
              <a:t>statuses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Any contribution is an excess contribution</a:t>
            </a:r>
          </a:p>
          <a:p>
            <a:pPr lvl="1">
              <a:lnSpc>
                <a:spcPct val="110000"/>
              </a:lnSpc>
            </a:pPr>
            <a:endParaRPr lang="en-US" altLang="en-US" dirty="0" smtClean="0"/>
          </a:p>
          <a:p>
            <a:pPr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IRA Contribution </a:t>
            </a:r>
            <a:r>
              <a:rPr lang="en-US" dirty="0" smtClean="0"/>
              <a:t>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6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TaxSlayer does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compute an excess contribution</a:t>
            </a:r>
          </a:p>
          <a:p>
            <a:pPr lvl="1"/>
            <a:r>
              <a:rPr lang="en-US" altLang="en-US" dirty="0" smtClean="0"/>
              <a:t>Check total contributions (traditional and Roth) versus total compensation and maximum amount for age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IRA Contribution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24580" name="Tex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Taxpayers making excess </a:t>
            </a:r>
            <a:r>
              <a:rPr lang="en-US" altLang="en-US" dirty="0"/>
              <a:t>contribution</a:t>
            </a:r>
          </a:p>
          <a:p>
            <a:pPr lvl="1"/>
            <a:r>
              <a:rPr lang="en-US" altLang="en-US" dirty="0"/>
              <a:t>Have until due date of the return to withdraw excess amount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Subject </a:t>
            </a:r>
            <a:r>
              <a:rPr lang="en-US" altLang="en-US" dirty="0"/>
              <a:t>to 6% penalty each year until </a:t>
            </a:r>
            <a:r>
              <a:rPr lang="en-US" altLang="en-US" dirty="0" smtClean="0"/>
              <a:t>remedied </a:t>
            </a:r>
          </a:p>
          <a:p>
            <a:pPr lvl="2"/>
            <a:r>
              <a:rPr lang="en-US" altLang="en-US" dirty="0"/>
              <a:t>R</a:t>
            </a:r>
            <a:r>
              <a:rPr lang="en-US" altLang="en-US" dirty="0" smtClean="0"/>
              <a:t>eturn is </a:t>
            </a:r>
            <a:r>
              <a:rPr lang="en-US" altLang="en-US" b="1" dirty="0" smtClean="0"/>
              <a:t>out of scope</a:t>
            </a:r>
            <a:endParaRPr lang="en-US" altLang="en-US" b="1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 IRA Contribution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9525000" y="1171835"/>
            <a:ext cx="1905000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Pub 590-A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4824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creen Shot 2018-10-09 at 3.21.5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85718"/>
            <a:ext cx="11430000" cy="4029281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3" y="6213478"/>
            <a:ext cx="3451225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0" y="6213478"/>
            <a:ext cx="635000" cy="365125"/>
          </a:xfrm>
        </p:spPr>
        <p:txBody>
          <a:bodyPr/>
          <a:lstStyle/>
          <a:p>
            <a:pPr>
              <a:defRPr/>
            </a:pPr>
            <a:fld id="{43B2BE70-5491-4A02-A4BE-0C4693ADB63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Intake Booklet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7200" y="2133600"/>
            <a:ext cx="487362" cy="203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57200" y="2438400"/>
            <a:ext cx="487362" cy="2016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57200" y="4038600"/>
            <a:ext cx="471487" cy="1762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57200" y="4724400"/>
            <a:ext cx="471487" cy="1762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57200" y="5410200"/>
            <a:ext cx="471487" cy="1762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Interest paid on qualified student loan for post secondary education expenses</a:t>
            </a:r>
          </a:p>
          <a:p>
            <a:r>
              <a:rPr lang="en-US" dirty="0"/>
              <a:t>Qualified loan:</a:t>
            </a:r>
          </a:p>
          <a:p>
            <a:pPr lvl="1"/>
            <a:r>
              <a:rPr lang="en-US" dirty="0"/>
              <a:t>Expenses of taxpayer, spouse, or dependent when loan originated</a:t>
            </a:r>
          </a:p>
          <a:p>
            <a:pPr lvl="1"/>
            <a:r>
              <a:rPr lang="en-US" dirty="0"/>
              <a:t>For education expenses paid within reasonable time since loan was opened</a:t>
            </a:r>
          </a:p>
          <a:p>
            <a:pPr lvl="1"/>
            <a:r>
              <a:rPr lang="en-US" dirty="0"/>
              <a:t>For education provided when student enrolled at least ½ time in degree program</a:t>
            </a:r>
          </a:p>
        </p:txBody>
      </p:sp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</a:t>
            </a:r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8839200" y="3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Verdana" panose="020B0604030504040204" pitchFamily="34" charset="0"/>
              <a:buNone/>
            </a:pPr>
            <a:endParaRPr lang="en-US" altLang="en-US" sz="18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Qualified Loan (cont.)</a:t>
            </a:r>
          </a:p>
          <a:p>
            <a:pPr lvl="1"/>
            <a:r>
              <a:rPr lang="en-US" altLang="en-US" dirty="0"/>
              <a:t>Loan cannot be from relative</a:t>
            </a:r>
          </a:p>
          <a:p>
            <a:pPr lvl="1"/>
            <a:r>
              <a:rPr lang="en-US" altLang="en-US" dirty="0"/>
              <a:t>Taxpayer cannot file MFS</a:t>
            </a:r>
          </a:p>
          <a:p>
            <a:pPr lvl="1"/>
            <a:r>
              <a:rPr lang="en-US" altLang="en-US" dirty="0"/>
              <a:t>Taxpayer not a dependent on someone else’s return</a:t>
            </a:r>
          </a:p>
          <a:p>
            <a:pPr lvl="1"/>
            <a:r>
              <a:rPr lang="en-US" altLang="en-US" dirty="0"/>
              <a:t>Loan cannot be from qualified retirement plan</a:t>
            </a:r>
          </a:p>
          <a:p>
            <a:pPr lvl="1"/>
            <a:r>
              <a:rPr lang="en-US" altLang="en-US" dirty="0"/>
              <a:t>Taxpayer must be </a:t>
            </a:r>
            <a:r>
              <a:rPr lang="en-US" altLang="en-US" b="1" dirty="0"/>
              <a:t>liable</a:t>
            </a:r>
            <a:r>
              <a:rPr lang="en-US" altLang="en-US" dirty="0"/>
              <a:t> for the loan</a:t>
            </a: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</a:t>
            </a:r>
            <a:r>
              <a:rPr lang="en-US" dirty="0" smtClean="0"/>
              <a:t>Interest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Maximum $2,500 per year</a:t>
            </a:r>
          </a:p>
          <a:p>
            <a:r>
              <a:rPr lang="en-US" altLang="en-US" dirty="0"/>
              <a:t>Phases out as AGI </a:t>
            </a:r>
            <a:r>
              <a:rPr lang="en-US" altLang="en-US" dirty="0" smtClean="0"/>
              <a:t>increases</a:t>
            </a:r>
          </a:p>
          <a:p>
            <a:r>
              <a:rPr lang="en-US" altLang="en-US" dirty="0" smtClean="0"/>
              <a:t>Input from Form 1098-E </a:t>
            </a:r>
          </a:p>
          <a:p>
            <a:pPr lvl="1"/>
            <a:r>
              <a:rPr lang="en-US" altLang="en-US" dirty="0" smtClean="0"/>
              <a:t>Taxpayer’s records if no Form 1098-E was issued</a:t>
            </a:r>
          </a:p>
          <a:p>
            <a:pPr lvl="2"/>
            <a:r>
              <a:rPr lang="en-US" altLang="en-US" dirty="0" smtClean="0"/>
              <a:t>No 1098-E if less than $600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Loan </a:t>
            </a:r>
            <a:r>
              <a:rPr lang="en-US" dirty="0" smtClean="0"/>
              <a:t>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Situation:</a:t>
            </a:r>
          </a:p>
          <a:p>
            <a:pPr lvl="1"/>
            <a:r>
              <a:rPr lang="en-US" dirty="0" smtClean="0"/>
              <a:t>Taxpayer serves on jury duty and gets paid</a:t>
            </a:r>
          </a:p>
          <a:p>
            <a:pPr lvl="1"/>
            <a:r>
              <a:rPr lang="en-US" dirty="0" smtClean="0"/>
              <a:t>Also paid by employer</a:t>
            </a:r>
          </a:p>
          <a:p>
            <a:pPr lvl="1"/>
            <a:r>
              <a:rPr lang="en-US" dirty="0" smtClean="0"/>
              <a:t>Employer may require employee to turn over jury duty pay</a:t>
            </a:r>
          </a:p>
          <a:p>
            <a:r>
              <a:rPr lang="en-US" dirty="0" smtClean="0"/>
              <a:t>Report jury duty income as other income</a:t>
            </a:r>
          </a:p>
          <a:p>
            <a:r>
              <a:rPr lang="en-US" dirty="0" smtClean="0"/>
              <a:t>Claim deduction for jury duty pay turned over to employer as an adjustment to income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Duty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56323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Confirm accuracy of all adjustments</a:t>
            </a:r>
          </a:p>
          <a:p>
            <a:r>
              <a:rPr lang="en-US" altLang="en-US" dirty="0"/>
              <a:t>Compare with </a:t>
            </a:r>
            <a:r>
              <a:rPr lang="en-US" altLang="en-US" dirty="0" smtClean="0"/>
              <a:t>Intake Booklet</a:t>
            </a:r>
          </a:p>
          <a:p>
            <a:r>
              <a:rPr lang="en-US" altLang="en-US" dirty="0"/>
              <a:t>Compare with last year’s return</a:t>
            </a:r>
            <a:endParaRPr lang="en-US" altLang="en-US" dirty="0" smtClean="0"/>
          </a:p>
          <a:p>
            <a:r>
              <a:rPr lang="en-US" altLang="en-US" dirty="0" smtClean="0"/>
              <a:t>View all forms to verify no new forms generated</a:t>
            </a:r>
          </a:p>
          <a:p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Adjustments – Quality </a:t>
            </a:r>
            <a:r>
              <a:rPr lang="en-US" dirty="0"/>
              <a:t>Review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Remind taxpayer to fund 2018 IRA prior to April due date</a:t>
            </a:r>
          </a:p>
          <a:p>
            <a:pPr lvl="1"/>
            <a:r>
              <a:rPr lang="en-US" dirty="0"/>
              <a:t>Make a</a:t>
            </a:r>
            <a:r>
              <a:rPr lang="en-US" dirty="0" smtClean="0"/>
              <a:t> </a:t>
            </a:r>
            <a:r>
              <a:rPr lang="en-US" b="1" dirty="0" smtClean="0"/>
              <a:t>big</a:t>
            </a:r>
            <a:r>
              <a:rPr lang="en-US" dirty="0" smtClean="0"/>
              <a:t> </a:t>
            </a:r>
            <a:r>
              <a:rPr lang="en-US" dirty="0"/>
              <a:t>note on</a:t>
            </a:r>
            <a:r>
              <a:rPr lang="en-US" dirty="0" smtClean="0"/>
              <a:t> documents </a:t>
            </a:r>
            <a:r>
              <a:rPr lang="en-US" dirty="0"/>
              <a:t>envelope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Interview</a:t>
            </a:r>
          </a:p>
        </p:txBody>
      </p:sp>
    </p:spTree>
    <p:extLst>
      <p:ext uri="{BB962C8B-B14F-4D97-AF65-F5344CB8AC3E}">
        <p14:creationId xmlns:p14="http://schemas.microsoft.com/office/powerpoint/2010/main" val="14350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3" y="6213478"/>
            <a:ext cx="3451225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524000" y="6213478"/>
            <a:ext cx="635000" cy="365125"/>
          </a:xfrm>
        </p:spPr>
        <p:txBody>
          <a:bodyPr/>
          <a:lstStyle/>
          <a:p>
            <a:pPr>
              <a:defRPr/>
            </a:pPr>
            <a:fld id="{43B2BE70-5491-4A02-A4BE-0C4693ADB638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Adjustments to Income</a:t>
            </a: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3271815" y="2377642"/>
            <a:ext cx="2960039" cy="914400"/>
          </a:xfrm>
          <a:prstGeom prst="rect">
            <a:avLst/>
          </a:prstGeo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Comments</a:t>
            </a: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4784051" y="4119447"/>
            <a:ext cx="302895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Questions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651" y="3963444"/>
            <a:ext cx="859536" cy="1446756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162" y="1910757"/>
            <a:ext cx="685800" cy="1522780"/>
          </a:xfrm>
          <a:prstGeom prst="rect">
            <a:avLst/>
          </a:prstGeom>
          <a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>
          <a:xfrm>
            <a:off x="1261979" y="1828800"/>
            <a:ext cx="4876800" cy="4174434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 smtClean="0"/>
              <a:t>Educator expenses</a:t>
            </a:r>
          </a:p>
          <a:p>
            <a:r>
              <a:rPr lang="en-GB" altLang="en-US" dirty="0" smtClean="0"/>
              <a:t>Certain business expenses – if military certified</a:t>
            </a:r>
          </a:p>
          <a:p>
            <a:r>
              <a:rPr lang="en-GB" altLang="en-US" dirty="0" smtClean="0"/>
              <a:t>Health savings account – if HSA certified</a:t>
            </a:r>
          </a:p>
          <a:p>
            <a:r>
              <a:rPr lang="en-GB" altLang="en-US" dirty="0" smtClean="0"/>
              <a:t>Moving expenses - if military certified</a:t>
            </a:r>
          </a:p>
          <a:p>
            <a:r>
              <a:rPr lang="en-GB" altLang="en-US" dirty="0" smtClean="0"/>
              <a:t>Self-employment tax</a:t>
            </a:r>
          </a:p>
          <a:p>
            <a:endParaRPr lang="en-US" altLang="en-US" dirty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752600"/>
            <a:ext cx="4876800" cy="4174434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 smtClean="0"/>
              <a:t>Self-employed health insurance</a:t>
            </a:r>
          </a:p>
          <a:p>
            <a:r>
              <a:rPr lang="en-GB" altLang="en-US" dirty="0" smtClean="0"/>
              <a:t>Early withdrawal penalty</a:t>
            </a:r>
          </a:p>
          <a:p>
            <a:r>
              <a:rPr lang="en-GB" altLang="en-US" dirty="0" smtClean="0"/>
              <a:t>Alimony paid</a:t>
            </a:r>
          </a:p>
          <a:p>
            <a:r>
              <a:rPr lang="en-GB" altLang="en-US" dirty="0" smtClean="0"/>
              <a:t>IRA contributions</a:t>
            </a:r>
          </a:p>
          <a:p>
            <a:r>
              <a:rPr lang="en-GB" altLang="en-US" dirty="0" smtClean="0"/>
              <a:t>Student loan interest </a:t>
            </a:r>
          </a:p>
          <a:p>
            <a:r>
              <a:rPr lang="en-GB" altLang="en-US" dirty="0" smtClean="0"/>
              <a:t>Jury duty pay to employer</a:t>
            </a:r>
            <a:endParaRPr lang="en-GB" altLang="en-US" dirty="0"/>
          </a:p>
        </p:txBody>
      </p:sp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In-Scope Adjustments</a:t>
            </a:r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6793B-7F99-4881-A6DA-DC549A12F70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Up to $250 for per educator</a:t>
            </a:r>
          </a:p>
          <a:p>
            <a:pPr lvl="1"/>
            <a:r>
              <a:rPr lang="en-US" dirty="0"/>
              <a:t>classroom materials or </a:t>
            </a:r>
          </a:p>
          <a:p>
            <a:pPr lvl="1"/>
            <a:r>
              <a:rPr lang="en-US" dirty="0" smtClean="0"/>
              <a:t>professional </a:t>
            </a:r>
            <a:r>
              <a:rPr lang="en-US" dirty="0"/>
              <a:t>development</a:t>
            </a:r>
          </a:p>
          <a:p>
            <a:r>
              <a:rPr lang="en-US" dirty="0"/>
              <a:t>Must be K–12 teacher, counselor, principal or aide</a:t>
            </a:r>
          </a:p>
          <a:p>
            <a:r>
              <a:rPr lang="en-US" dirty="0"/>
              <a:t>Must work in a school at least 900 hours during school year</a:t>
            </a:r>
          </a:p>
        </p:txBody>
      </p:sp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Educator Expenses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Counselor and reviewer must be certified in Military</a:t>
            </a:r>
          </a:p>
          <a:p>
            <a:r>
              <a:rPr lang="en-US" dirty="0" smtClean="0"/>
              <a:t>Form 2106 used to claim reservist’s expenses as an allowable adjustment to income</a:t>
            </a:r>
          </a:p>
          <a:p>
            <a:r>
              <a:rPr lang="en-US" dirty="0" smtClean="0"/>
              <a:t>Form 3903 used to claim allowable moving expenses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Refer to Pub 4491 Lesson 19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Optional HSA certification required by Counselor and Reviewer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Refer to Health Savings Account lesson 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Savings </a:t>
            </a:r>
            <a:r>
              <a:rPr lang="en-US" dirty="0" smtClean="0"/>
              <a:t>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SE Tax is Social </a:t>
            </a:r>
            <a:r>
              <a:rPr lang="en-US" altLang="en-US" dirty="0"/>
              <a:t>Security and Medicare tax for self-employed  </a:t>
            </a:r>
          </a:p>
          <a:p>
            <a:r>
              <a:rPr lang="en-US" altLang="en-US" dirty="0"/>
              <a:t>Adjustment based on tax shown on </a:t>
            </a:r>
            <a:r>
              <a:rPr lang="en-US" altLang="en-US" dirty="0" smtClean="0"/>
              <a:t>Schedule </a:t>
            </a:r>
            <a:r>
              <a:rPr lang="en-US" altLang="en-US" dirty="0"/>
              <a:t>SE</a:t>
            </a:r>
          </a:p>
          <a:p>
            <a:r>
              <a:rPr lang="en-US" altLang="en-US" dirty="0" smtClean="0"/>
              <a:t>Schedule </a:t>
            </a:r>
            <a:r>
              <a:rPr lang="en-US" altLang="en-US" dirty="0"/>
              <a:t>SE generated from Schedule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TaxSlayer handles automatically</a:t>
            </a:r>
          </a:p>
        </p:txBody>
      </p:sp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2" y="28835"/>
            <a:ext cx="10210798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Deduction for Self-Employment </a:t>
            </a:r>
            <a:r>
              <a:rPr lang="en-US" altLang="en-US" dirty="0"/>
              <a:t>Tax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Self-employed health insurance deduction in scope</a:t>
            </a:r>
          </a:p>
          <a:p>
            <a:pPr lvl="1"/>
            <a:r>
              <a:rPr lang="en-US" dirty="0" smtClean="0"/>
              <a:t>2018 and all open years (by amendment)</a:t>
            </a:r>
          </a:p>
          <a:p>
            <a:r>
              <a:rPr lang="en-US" dirty="0" smtClean="0"/>
              <a:t>Applies to returns with Schedule C profit</a:t>
            </a:r>
          </a:p>
          <a:p>
            <a:r>
              <a:rPr lang="en-US" dirty="0" smtClean="0"/>
              <a:t>Return out of scope for taxpayers entitled to premium tax credits (PTC)</a:t>
            </a:r>
          </a:p>
          <a:p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Self-Employed Health Insurance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1849</Words>
  <Application>Microsoft Office PowerPoint</Application>
  <PresentationFormat>Widescreen</PresentationFormat>
  <Paragraphs>328</Paragraphs>
  <Slides>36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MS Gothic</vt:lpstr>
      <vt:lpstr>Arial</vt:lpstr>
      <vt:lpstr>Calibri</vt:lpstr>
      <vt:lpstr>Cambria</vt:lpstr>
      <vt:lpstr>Verdana</vt:lpstr>
      <vt:lpstr>Wingdings</vt:lpstr>
      <vt:lpstr>2018 Templet</vt:lpstr>
      <vt:lpstr>Adjustments to Income</vt:lpstr>
      <vt:lpstr>Adjusted Gross Income</vt:lpstr>
      <vt:lpstr>Intake Booklet</vt:lpstr>
      <vt:lpstr>In-Scope Adjustments</vt:lpstr>
      <vt:lpstr>Educator Expenses </vt:lpstr>
      <vt:lpstr>Military Returns</vt:lpstr>
      <vt:lpstr>Health Savings Accounts</vt:lpstr>
      <vt:lpstr>Deduction for Self-Employment Tax </vt:lpstr>
      <vt:lpstr>Self-Employed Health Insurance </vt:lpstr>
      <vt:lpstr>Self-Employed Health Insurance</vt:lpstr>
      <vt:lpstr>Self-Employed Health  Insurance</vt:lpstr>
      <vt:lpstr>Self-Employed Health Insurance</vt:lpstr>
      <vt:lpstr>Self-Employed Health Insurance Deduction Limit</vt:lpstr>
      <vt:lpstr>Self-Employed Health Deduction Example</vt:lpstr>
      <vt:lpstr>Self-Employed Health Deduction Example</vt:lpstr>
      <vt:lpstr>Early Withdrawal Penalty </vt:lpstr>
      <vt:lpstr>Alimony Paid </vt:lpstr>
      <vt:lpstr>Alimony </vt:lpstr>
      <vt:lpstr>IRA Contribution</vt:lpstr>
      <vt:lpstr>IRA Contribution</vt:lpstr>
      <vt:lpstr>IRA Contribution</vt:lpstr>
      <vt:lpstr>IRA Limits</vt:lpstr>
      <vt:lpstr>IRA Limits</vt:lpstr>
      <vt:lpstr>Non-Deductible Traditional IRA Contributions</vt:lpstr>
      <vt:lpstr>IRA Contribution</vt:lpstr>
      <vt:lpstr>Roth IRA Contribution</vt:lpstr>
      <vt:lpstr>IRA Contribution Limits</vt:lpstr>
      <vt:lpstr>IRA Contribution Limit</vt:lpstr>
      <vt:lpstr>Excess IRA Contribution</vt:lpstr>
      <vt:lpstr>Student Loan Interest</vt:lpstr>
      <vt:lpstr>Student Loan Interest</vt:lpstr>
      <vt:lpstr>Student Loan Interest</vt:lpstr>
      <vt:lpstr>Jury Duty Pay</vt:lpstr>
      <vt:lpstr>Adjustments – Quality Review</vt:lpstr>
      <vt:lpstr>Exit Interview</vt:lpstr>
      <vt:lpstr>Adjustments to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2018-10-09T16:48:53Z</dcterms:created>
  <dcterms:modified xsi:type="dcterms:W3CDTF">2018-12-28T00:29:03Z</dcterms:modified>
</cp:coreProperties>
</file>